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7" r:id="rId5"/>
    <p:sldId id="256" r:id="rId6"/>
    <p:sldId id="258" r:id="rId7"/>
    <p:sldId id="259" r:id="rId8"/>
    <p:sldId id="260" r:id="rId9"/>
  </p:sldIdLst>
  <p:sldSz cx="6858000" cy="12193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>
        <p:scale>
          <a:sx n="47" d="100"/>
          <a:sy n="47" d="100"/>
        </p:scale>
        <p:origin x="797" y="163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0F9A9-608E-AA44-81F1-CA981E9C995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3C59-C975-5447-8688-99FF543E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33C59-C975-5447-8688-99FF543EF5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572"/>
            <a:ext cx="5829300" cy="42451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4457"/>
            <a:ext cx="5143500" cy="294396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96"/>
            <a:ext cx="1478756" cy="10333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96"/>
            <a:ext cx="4350544" cy="103335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933"/>
            <a:ext cx="5915025" cy="507219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60111"/>
            <a:ext cx="5915025" cy="26673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978"/>
            <a:ext cx="2914650" cy="7736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99"/>
            <a:ext cx="5915025" cy="23568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9124"/>
            <a:ext cx="2901255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4047"/>
            <a:ext cx="2901255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9124"/>
            <a:ext cx="2915543" cy="14649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4047"/>
            <a:ext cx="2915543" cy="6551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653"/>
            <a:ext cx="3471863" cy="86653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906"/>
            <a:ext cx="2211884" cy="28451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653"/>
            <a:ext cx="3471863" cy="86653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8076"/>
            <a:ext cx="2211884" cy="67770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99"/>
            <a:ext cx="5915025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978"/>
            <a:ext cx="5915025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CB04-BC09-314C-B7B0-74862AC310B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1652"/>
            <a:ext cx="231457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1652"/>
            <a:ext cx="15430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8E584-0F92-164E-817C-7C48E66E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157E-DE42-4883-04BC-4EAF5F33A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4C3B7-C26A-23C1-B6D1-A7C1E48F0E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C672CB-8512-F870-A622-3CCCF5B0C59F}"/>
              </a:ext>
            </a:extLst>
          </p:cNvPr>
          <p:cNvSpPr txBox="1">
            <a:spLocks/>
          </p:cNvSpPr>
          <p:nvPr/>
        </p:nvSpPr>
        <p:spPr>
          <a:xfrm>
            <a:off x="1391652" y="4902994"/>
            <a:ext cx="407469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ePoster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</a:p>
        </p:txBody>
      </p:sp>
    </p:spTree>
    <p:extLst>
      <p:ext uri="{BB962C8B-B14F-4D97-AF65-F5344CB8AC3E}">
        <p14:creationId xmlns:p14="http://schemas.microsoft.com/office/powerpoint/2010/main" val="61770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C2E1A-0E8A-5997-FBF0-487600853661}"/>
              </a:ext>
            </a:extLst>
          </p:cNvPr>
          <p:cNvSpPr txBox="1">
            <a:spLocks/>
          </p:cNvSpPr>
          <p:nvPr/>
        </p:nvSpPr>
        <p:spPr>
          <a:xfrm>
            <a:off x="1145006" y="2364634"/>
            <a:ext cx="4164932" cy="87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lnSpcReduction="10000"/>
          </a:bodyPr>
          <a:lstStyle>
            <a:lvl1pPr marL="0" marR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Style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99139-C12D-8CD5-8B51-3A6D0F2045DC}"/>
              </a:ext>
            </a:extLst>
          </p:cNvPr>
          <p:cNvSpPr txBox="1"/>
          <p:nvPr/>
        </p:nvSpPr>
        <p:spPr>
          <a:xfrm>
            <a:off x="1145005" y="4287547"/>
            <a:ext cx="45679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Thank you for accepting the offer to submit your ePoster. 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This guide provides hints and tips about designing your poster’s structure and graphic design.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There are also some rules.</a:t>
            </a:r>
          </a:p>
        </p:txBody>
      </p:sp>
    </p:spTree>
    <p:extLst>
      <p:ext uri="{BB962C8B-B14F-4D97-AF65-F5344CB8AC3E}">
        <p14:creationId xmlns:p14="http://schemas.microsoft.com/office/powerpoint/2010/main" val="198130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4470-9D23-E07D-A8AB-E85EC582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650D-C917-BD25-C74C-C12B5EEBD71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  <p:sp>
        <p:nvSpPr>
          <p:cNvPr id="4" name="The Rules">
            <a:extLst>
              <a:ext uri="{FF2B5EF4-FFF2-40B4-BE49-F238E27FC236}">
                <a16:creationId xmlns:a16="http://schemas.microsoft.com/office/drawing/2014/main" id="{7F660A0D-BE60-82F6-5EB6-2074E9BC1EA8}"/>
              </a:ext>
            </a:extLst>
          </p:cNvPr>
          <p:cNvSpPr txBox="1"/>
          <p:nvPr/>
        </p:nvSpPr>
        <p:spPr>
          <a:xfrm>
            <a:off x="1132424" y="2616211"/>
            <a:ext cx="375961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4400" dirty="0">
                <a:latin typeface="Arial" panose="020B0604020202020204" pitchFamily="34" charset="0"/>
                <a:cs typeface="Arial" panose="020B0604020202020204" pitchFamily="34" charset="0"/>
              </a:rPr>
              <a:t>The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7BC0E-AA14-8635-12B3-7AAB744A8E6A}"/>
              </a:ext>
            </a:extLst>
          </p:cNvPr>
          <p:cNvSpPr txBox="1"/>
          <p:nvPr/>
        </p:nvSpPr>
        <p:spPr>
          <a:xfrm>
            <a:off x="811047" y="4257040"/>
            <a:ext cx="48310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must create your ePoster as a single slide in this format, i.e., 9:16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 ePoster template is available and is </a:t>
            </a:r>
            <a:r>
              <a:rPr lang="en-AU" b="1" u="sng" dirty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to use this.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We’re pleased to advise that short videos may be included in your ePoster.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following hints and tips are just that; ultimately, it’s up to you. You should not feel constrained by the following design guidelines.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should ‘Save-as’ or export your single slide as a PDF to upload.</a:t>
            </a:r>
          </a:p>
          <a:p>
            <a:pPr>
              <a:spcAft>
                <a:spcPts val="1200"/>
              </a:spcAft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0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3D288-11AE-2AA3-6201-F48AFFB8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4CCB-C1E9-D428-C8E7-86558E35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3504B-7D0F-F585-2884-B95316D31E7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  <p:sp>
        <p:nvSpPr>
          <p:cNvPr id="5" name="An Effective Poster is…">
            <a:extLst>
              <a:ext uri="{FF2B5EF4-FFF2-40B4-BE49-F238E27FC236}">
                <a16:creationId xmlns:a16="http://schemas.microsoft.com/office/drawing/2014/main" id="{F8023481-12E5-484B-A233-2D8BACEE79EA}"/>
              </a:ext>
            </a:extLst>
          </p:cNvPr>
          <p:cNvSpPr txBox="1"/>
          <p:nvPr/>
        </p:nvSpPr>
        <p:spPr>
          <a:xfrm>
            <a:off x="1194176" y="1556876"/>
            <a:ext cx="4110100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An Effective Poster is…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4CADDC-E25B-143B-88E8-C820410DF163}"/>
              </a:ext>
            </a:extLst>
          </p:cNvPr>
          <p:cNvGrpSpPr/>
          <p:nvPr/>
        </p:nvGrpSpPr>
        <p:grpSpPr>
          <a:xfrm>
            <a:off x="1644323" y="2696313"/>
            <a:ext cx="3569355" cy="2164992"/>
            <a:chOff x="759877" y="2562381"/>
            <a:chExt cx="3006159" cy="2342373"/>
          </a:xfrm>
        </p:grpSpPr>
        <p:sp>
          <p:nvSpPr>
            <p:cNvPr id="7" name="Focused">
              <a:extLst>
                <a:ext uri="{FF2B5EF4-FFF2-40B4-BE49-F238E27FC236}">
                  <a16:creationId xmlns:a16="http://schemas.microsoft.com/office/drawing/2014/main" id="{6A31E322-2FB6-A7E9-AAA2-160C4B74495B}"/>
                </a:ext>
              </a:extLst>
            </p:cNvPr>
            <p:cNvSpPr txBox="1"/>
            <p:nvPr/>
          </p:nvSpPr>
          <p:spPr>
            <a:xfrm>
              <a:off x="1651854" y="3817421"/>
              <a:ext cx="1222206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Focused</a:t>
              </a:r>
            </a:p>
          </p:txBody>
        </p:sp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C8F74072-1786-7F19-8D49-F122945C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5328" y="2562381"/>
              <a:ext cx="1041704" cy="11077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Focus on your major findings.…">
              <a:extLst>
                <a:ext uri="{FF2B5EF4-FFF2-40B4-BE49-F238E27FC236}">
                  <a16:creationId xmlns:a16="http://schemas.microsoft.com/office/drawing/2014/main" id="{32C246A6-0E41-9F67-B98F-B5DF83E76604}"/>
                </a:ext>
              </a:extLst>
            </p:cNvPr>
            <p:cNvSpPr txBox="1"/>
            <p:nvPr/>
          </p:nvSpPr>
          <p:spPr>
            <a:xfrm>
              <a:off x="759877" y="4299817"/>
              <a:ext cx="3006159" cy="6049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>
              <a:spAutoFit/>
            </a:bodyPr>
            <a:lstStyle/>
            <a:p>
              <a:pPr algn="ctr"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 on your major findings.</a:t>
              </a:r>
            </a:p>
            <a:p>
              <a:pPr algn="ctr" defTabSz="228600">
                <a:spcAft>
                  <a:spcPts val="600"/>
                </a:spcAft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A common fault is to try to cover too much.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43B82-951A-D41E-D054-CD630A733915}"/>
              </a:ext>
            </a:extLst>
          </p:cNvPr>
          <p:cNvGrpSpPr/>
          <p:nvPr/>
        </p:nvGrpSpPr>
        <p:grpSpPr>
          <a:xfrm>
            <a:off x="1958889" y="5524643"/>
            <a:ext cx="2782191" cy="2054831"/>
            <a:chOff x="4322517" y="2267865"/>
            <a:chExt cx="2338232" cy="3261303"/>
          </a:xfrm>
        </p:grpSpPr>
        <p:sp>
          <p:nvSpPr>
            <p:cNvPr id="11" name="Bar Graph">
              <a:extLst>
                <a:ext uri="{FF2B5EF4-FFF2-40B4-BE49-F238E27FC236}">
                  <a16:creationId xmlns:a16="http://schemas.microsoft.com/office/drawing/2014/main" id="{26A50C99-78C5-C47B-5DF0-EB7F7CB87662}"/>
                </a:ext>
              </a:extLst>
            </p:cNvPr>
            <p:cNvSpPr/>
            <p:nvPr/>
          </p:nvSpPr>
          <p:spPr>
            <a:xfrm>
              <a:off x="4874051" y="2267865"/>
              <a:ext cx="1367977" cy="13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6860" y="3004"/>
                  </a:moveTo>
                  <a:lnTo>
                    <a:pt x="16860" y="19065"/>
                  </a:lnTo>
                  <a:lnTo>
                    <a:pt x="19553" y="19065"/>
                  </a:lnTo>
                  <a:lnTo>
                    <a:pt x="19553" y="3004"/>
                  </a:lnTo>
                  <a:lnTo>
                    <a:pt x="16860" y="3004"/>
                  </a:lnTo>
                  <a:close/>
                  <a:moveTo>
                    <a:pt x="7272" y="6922"/>
                  </a:moveTo>
                  <a:lnTo>
                    <a:pt x="7272" y="19065"/>
                  </a:lnTo>
                  <a:lnTo>
                    <a:pt x="9965" y="19065"/>
                  </a:lnTo>
                  <a:lnTo>
                    <a:pt x="9965" y="6922"/>
                  </a:lnTo>
                  <a:lnTo>
                    <a:pt x="7272" y="6922"/>
                  </a:lnTo>
                  <a:close/>
                  <a:moveTo>
                    <a:pt x="12066" y="10127"/>
                  </a:moveTo>
                  <a:lnTo>
                    <a:pt x="12066" y="19065"/>
                  </a:lnTo>
                  <a:lnTo>
                    <a:pt x="14759" y="19065"/>
                  </a:lnTo>
                  <a:lnTo>
                    <a:pt x="14759" y="10127"/>
                  </a:lnTo>
                  <a:lnTo>
                    <a:pt x="12066" y="10127"/>
                  </a:lnTo>
                  <a:close/>
                  <a:moveTo>
                    <a:pt x="2478" y="15151"/>
                  </a:moveTo>
                  <a:lnTo>
                    <a:pt x="2478" y="19065"/>
                  </a:lnTo>
                  <a:lnTo>
                    <a:pt x="5171" y="19065"/>
                  </a:lnTo>
                  <a:lnTo>
                    <a:pt x="5171" y="15151"/>
                  </a:lnTo>
                  <a:lnTo>
                    <a:pt x="2478" y="15151"/>
                  </a:lnTo>
                  <a:close/>
                </a:path>
              </a:pathLst>
            </a:custGeom>
            <a:solidFill>
              <a:srgbClr val="000000"/>
            </a:solidFill>
            <a:ln w="63500">
              <a:solidFill>
                <a:srgbClr val="000000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raphics">
              <a:extLst>
                <a:ext uri="{FF2B5EF4-FFF2-40B4-BE49-F238E27FC236}">
                  <a16:creationId xmlns:a16="http://schemas.microsoft.com/office/drawing/2014/main" id="{C627FC37-EFC7-0609-9174-89D6C375473B}"/>
                </a:ext>
              </a:extLst>
            </p:cNvPr>
            <p:cNvSpPr txBox="1"/>
            <p:nvPr/>
          </p:nvSpPr>
          <p:spPr>
            <a:xfrm>
              <a:off x="4695597" y="3834304"/>
              <a:ext cx="1367977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Graphics</a:t>
              </a:r>
            </a:p>
          </p:txBody>
        </p:sp>
        <p:sp>
          <p:nvSpPr>
            <p:cNvPr id="13" name="Let graphs and images tell the story.…">
              <a:extLst>
                <a:ext uri="{FF2B5EF4-FFF2-40B4-BE49-F238E27FC236}">
                  <a16:creationId xmlns:a16="http://schemas.microsoft.com/office/drawing/2014/main" id="{3EC51574-2ED3-0A8C-46A7-AD30CFABA4EE}"/>
                </a:ext>
              </a:extLst>
            </p:cNvPr>
            <p:cNvSpPr txBox="1"/>
            <p:nvPr/>
          </p:nvSpPr>
          <p:spPr>
            <a:xfrm>
              <a:off x="4322517" y="4299816"/>
              <a:ext cx="2338232" cy="12293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>
              <a:spAutoFit/>
            </a:bodyPr>
            <a:lstStyle>
              <a:defPPr>
                <a:defRPr lang="en-US"/>
              </a:defPPr>
              <a:lvl1pPr defTabSz="228600">
                <a:spcAft>
                  <a:spcPts val="600"/>
                </a:spcAft>
                <a:defRPr sz="1400" b="0">
                  <a:latin typeface="+mj-lt"/>
                  <a:ea typeface="Sofia Pro Regular"/>
                  <a:cs typeface="Sofia Pro Regular"/>
                </a:defRPr>
              </a:lvl1pPr>
            </a:lstStyle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Let graphs and images tell the story.</a:t>
              </a:r>
            </a:p>
            <a:p>
              <a:pPr algn="ctr"/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Use text sparingly.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75644E-B887-54A4-0315-45A9F5559A63}"/>
              </a:ext>
            </a:extLst>
          </p:cNvPr>
          <p:cNvGrpSpPr/>
          <p:nvPr/>
        </p:nvGrpSpPr>
        <p:grpSpPr>
          <a:xfrm>
            <a:off x="2156234" y="8282980"/>
            <a:ext cx="2387501" cy="2223996"/>
            <a:chOff x="8108400" y="2208497"/>
            <a:chExt cx="2068494" cy="2658955"/>
          </a:xfrm>
        </p:grpSpPr>
        <p:pic>
          <p:nvPicPr>
            <p:cNvPr id="15" name="list.png" descr="list.png">
              <a:extLst>
                <a:ext uri="{FF2B5EF4-FFF2-40B4-BE49-F238E27FC236}">
                  <a16:creationId xmlns:a16="http://schemas.microsoft.com/office/drawing/2014/main" id="{936F035B-6E80-935A-BC68-8C9FABEF3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4910" y="2208497"/>
              <a:ext cx="1032389" cy="12413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Ordered">
              <a:extLst>
                <a:ext uri="{FF2B5EF4-FFF2-40B4-BE49-F238E27FC236}">
                  <a16:creationId xmlns:a16="http://schemas.microsoft.com/office/drawing/2014/main" id="{1AE2384D-058E-0801-6F71-DBC9791F6284}"/>
                </a:ext>
              </a:extLst>
            </p:cNvPr>
            <p:cNvSpPr txBox="1"/>
            <p:nvPr/>
          </p:nvSpPr>
          <p:spPr>
            <a:xfrm>
              <a:off x="8531545" y="3834304"/>
              <a:ext cx="1222205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defRPr sz="4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lvl1pPr>
            </a:lstStyle>
            <a:p>
              <a:pPr algn="ctr"/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Ordered</a:t>
              </a:r>
            </a:p>
          </p:txBody>
        </p:sp>
        <p:sp>
          <p:nvSpPr>
            <p:cNvPr id="17" name="Keep the sequence…">
              <a:extLst>
                <a:ext uri="{FF2B5EF4-FFF2-40B4-BE49-F238E27FC236}">
                  <a16:creationId xmlns:a16="http://schemas.microsoft.com/office/drawing/2014/main" id="{AC457125-C51A-7ADA-C239-9D106933DCB6}"/>
                </a:ext>
              </a:extLst>
            </p:cNvPr>
            <p:cNvSpPr txBox="1"/>
            <p:nvPr/>
          </p:nvSpPr>
          <p:spPr>
            <a:xfrm>
              <a:off x="8108400" y="4290966"/>
              <a:ext cx="2068494" cy="5764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>
              <a:spAutoFit/>
            </a:bodyPr>
            <a:lstStyle/>
            <a:p>
              <a:pPr algn="ctr" defTabSz="228600"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Keep the sequence </a:t>
              </a:r>
            </a:p>
            <a:p>
              <a:pPr algn="ctr" defTabSz="228600">
                <a:defRPr sz="3500" b="0">
                  <a:latin typeface="Sofia Pro Regular"/>
                  <a:ea typeface="Sofia Pro Regular"/>
                  <a:cs typeface="Sofia Pro Regular"/>
                  <a:sym typeface="Sofia Pro Regular"/>
                </a:defRPr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well-ordered and obvious.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78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B5D6E-367F-32C6-4052-8E3AA43C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E126-FDDA-B86D-4FC2-CAE96694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7C8E8-7D20-389C-C7C0-02CF815D81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893" cy="12193588"/>
          </a:xfrm>
          <a:prstGeom prst="rect">
            <a:avLst/>
          </a:prstGeom>
        </p:spPr>
      </p:pic>
      <p:sp>
        <p:nvSpPr>
          <p:cNvPr id="4" name="Tips on Design">
            <a:extLst>
              <a:ext uri="{FF2B5EF4-FFF2-40B4-BE49-F238E27FC236}">
                <a16:creationId xmlns:a16="http://schemas.microsoft.com/office/drawing/2014/main" id="{7B21E458-4998-5E50-E855-B4472D7099DF}"/>
              </a:ext>
            </a:extLst>
          </p:cNvPr>
          <p:cNvSpPr txBox="1"/>
          <p:nvPr/>
        </p:nvSpPr>
        <p:spPr>
          <a:xfrm>
            <a:off x="1004105" y="1443072"/>
            <a:ext cx="277960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b="0">
                <a:latin typeface="Sofia Pro Semi Bold"/>
                <a:ea typeface="Sofia Pro Semi Bold"/>
                <a:cs typeface="Sofia Pro Semi Bold"/>
                <a:sym typeface="Sofia Pro Semi Bold"/>
              </a:defRPr>
            </a:lvl1pPr>
          </a:lstStyle>
          <a:p>
            <a:r>
              <a:rPr sz="3000" dirty="0">
                <a:latin typeface="Poppins Light" pitchFamily="2" charset="77"/>
                <a:cs typeface="Poppins Light" pitchFamily="2" charset="77"/>
              </a:rPr>
              <a:t>Tips on Design</a:t>
            </a:r>
          </a:p>
        </p:txBody>
      </p:sp>
      <p:sp>
        <p:nvSpPr>
          <p:cNvPr id="5" name="Choose one font and stick to it. Using a range of different fonts will make your poster difficult to read.…">
            <a:extLst>
              <a:ext uri="{FF2B5EF4-FFF2-40B4-BE49-F238E27FC236}">
                <a16:creationId xmlns:a16="http://schemas.microsoft.com/office/drawing/2014/main" id="{568F6D23-AC99-78FE-06DE-459877A443AE}"/>
              </a:ext>
            </a:extLst>
          </p:cNvPr>
          <p:cNvSpPr txBox="1"/>
          <p:nvPr/>
        </p:nvSpPr>
        <p:spPr>
          <a:xfrm>
            <a:off x="1004105" y="2142034"/>
            <a:ext cx="4968987" cy="603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/>
          <a:lstStyle/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Choose one font and stick to it. Using a range of different fonts will make your poster difficult to read.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Choose a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font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that’s easy to read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Use underlining and italics sparingly. 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Light </a:t>
            </a:r>
            <a:r>
              <a:rPr lang="en-AU" sz="1600" dirty="0">
                <a:latin typeface="Poppins Light" pitchFamily="2" charset="77"/>
                <a:cs typeface="Poppins Light" pitchFamily="2" charset="77"/>
              </a:rPr>
              <a:t>coloured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 text on a dark background will be easier to read on a monitor.</a:t>
            </a:r>
          </a:p>
          <a:p>
            <a:pPr marL="264583" indent="-264583">
              <a:spcAft>
                <a:spcPts val="1200"/>
              </a:spcAft>
              <a:buSzPct val="90000"/>
              <a:buChar char="•"/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600" dirty="0">
                <a:latin typeface="Poppins Light" pitchFamily="2" charset="77"/>
                <a:cs typeface="Poppins Light" pitchFamily="2" charset="77"/>
              </a:rPr>
              <a:t>Remember that 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people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 reading your poster will be standing some way back from it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or viewing it on a small screen</a:t>
            </a:r>
            <a:r>
              <a:rPr sz="1600" dirty="0">
                <a:latin typeface="Poppins Light" pitchFamily="2" charset="77"/>
                <a:cs typeface="Poppins Light" pitchFamily="2" charset="77"/>
              </a:rPr>
              <a:t>. Once you’ve built yours, stand back from the screen to see how it reads from a distance.</a:t>
            </a:r>
            <a:br>
              <a:rPr sz="1600" dirty="0">
                <a:latin typeface="Poppins Light" pitchFamily="2" charset="77"/>
                <a:cs typeface="Poppins Light" pitchFamily="2" charset="77"/>
              </a:rPr>
            </a:br>
            <a:endParaRPr sz="1600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6" name="7WDwrf0SdrqJOUWnYRSTCaepo_JhImHoyCl_XHrhhJdsI5q13HO3OcRQydIiCqx_w6hBb2BkK6MG-BUXX0Q7IKFtZUbNHlf4ndC2AdaFfQtH4Rg-bZ5WdUAreqywx5pAoDR34DR2uNBQ7o4GzIY.png" descr="7WDwrf0SdrqJOUWnYRSTCaepo_JhImHoyCl_XHrhhJdsI5q13HO3OcRQydIiCqx_w6hBb2BkK6MG-BUXX0Q7IKFtZUbNHlf4ndC2AdaFfQtH4Rg-bZ5WdUAreqywx5pAoDR34DR2uNBQ7o4GzIY.png">
            <a:extLst>
              <a:ext uri="{FF2B5EF4-FFF2-40B4-BE49-F238E27FC236}">
                <a16:creationId xmlns:a16="http://schemas.microsoft.com/office/drawing/2014/main" id="{94121C85-1817-B05F-2FA9-F43A56C0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57" y="6774485"/>
            <a:ext cx="2428987" cy="810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7WDwrf0SdrqJOUWnYRSTCaepo_JhImHoyCl_XHrhhJdsI5q13HO3OcRQydIiCqx_w6hBb2BkK6MG-BUXX0Q7IKFtZUbNHlf4ndC2AdaFfQtH4Rg-bZ5WdUAreqywx5pAoDR34DR2uNBQ7o4GzIY.png" descr="7WDwrf0SdrqJOUWnYRSTCaepo_JhImHoyCl_XHrhhJdsI5q13HO3OcRQydIiCqx_w6hBb2BkK6MG-BUXX0Q7IKFtZUbNHlf4ndC2AdaFfQtH4Rg-bZ5WdUAreqywx5pAoDR34DR2uNBQ7o4GzIY.png">
            <a:extLst>
              <a:ext uri="{FF2B5EF4-FFF2-40B4-BE49-F238E27FC236}">
                <a16:creationId xmlns:a16="http://schemas.microsoft.com/office/drawing/2014/main" id="{14CF8A81-4AA8-6F39-31FA-B14D5C2F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11" y="8570249"/>
            <a:ext cx="2428987" cy="8104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40181879-F9A0-4886-5D98-B5B92AC7C581}"/>
              </a:ext>
            </a:extLst>
          </p:cNvPr>
          <p:cNvSpPr/>
          <p:nvPr/>
        </p:nvSpPr>
        <p:spPr>
          <a:xfrm>
            <a:off x="1916411" y="8570249"/>
            <a:ext cx="2428987" cy="8104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9" name="This is almost impossible to read">
            <a:extLst>
              <a:ext uri="{FF2B5EF4-FFF2-40B4-BE49-F238E27FC236}">
                <a16:creationId xmlns:a16="http://schemas.microsoft.com/office/drawing/2014/main" id="{7A88F398-8E83-01D1-ADDF-BEACDE3FBC0E}"/>
              </a:ext>
            </a:extLst>
          </p:cNvPr>
          <p:cNvSpPr txBox="1"/>
          <p:nvPr/>
        </p:nvSpPr>
        <p:spPr>
          <a:xfrm>
            <a:off x="2166196" y="6881241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 dirty="0"/>
              <a:t>This is impossible to read</a:t>
            </a:r>
          </a:p>
        </p:txBody>
      </p:sp>
      <p:sp>
        <p:nvSpPr>
          <p:cNvPr id="10" name="This is almost impossible to miss">
            <a:extLst>
              <a:ext uri="{FF2B5EF4-FFF2-40B4-BE49-F238E27FC236}">
                <a16:creationId xmlns:a16="http://schemas.microsoft.com/office/drawing/2014/main" id="{17B12C52-B056-E2C5-7D35-2BBB4283D7F0}"/>
              </a:ext>
            </a:extLst>
          </p:cNvPr>
          <p:cNvSpPr txBox="1"/>
          <p:nvPr/>
        </p:nvSpPr>
        <p:spPr>
          <a:xfrm>
            <a:off x="2166196" y="8677005"/>
            <a:ext cx="204190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3500" b="0">
                <a:solidFill>
                  <a:srgbClr val="FFFFFF"/>
                </a:solidFill>
                <a:latin typeface="Sofia Pro Regular"/>
                <a:ea typeface="Sofia Pro Regular"/>
                <a:cs typeface="Sofia Pro Regular"/>
                <a:sym typeface="Sofia Pro Regular"/>
              </a:defRPr>
            </a:lvl1pPr>
          </a:lstStyle>
          <a:p>
            <a:r>
              <a:rPr sz="1750" dirty="0"/>
              <a:t>This is impossible to miss</a:t>
            </a:r>
          </a:p>
        </p:txBody>
      </p:sp>
      <p:sp>
        <p:nvSpPr>
          <p:cNvPr id="11" name="This is harder to read than the adjacent example.">
            <a:extLst>
              <a:ext uri="{FF2B5EF4-FFF2-40B4-BE49-F238E27FC236}">
                <a16:creationId xmlns:a16="http://schemas.microsoft.com/office/drawing/2014/main" id="{A5D74182-5BBC-8D15-1599-9F4C858CF773}"/>
              </a:ext>
            </a:extLst>
          </p:cNvPr>
          <p:cNvSpPr txBox="1"/>
          <p:nvPr/>
        </p:nvSpPr>
        <p:spPr>
          <a:xfrm>
            <a:off x="1972657" y="6202677"/>
            <a:ext cx="2183046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defRPr sz="3500" b="0">
                <a:latin typeface="Sofia Pro Regular"/>
                <a:ea typeface="Sofia Pro Regular"/>
                <a:cs typeface="Sofia Pro Regular"/>
                <a:sym typeface="Sofia Pro Regular"/>
              </a:defRPr>
            </a:pP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This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is 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harder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to read than the adjacent 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  <a:sym typeface="Sofia Pro Semi Bold"/>
              </a:rPr>
              <a:t>example</a:t>
            </a:r>
            <a:r>
              <a:rPr sz="1200" dirty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sp>
        <p:nvSpPr>
          <p:cNvPr id="12" name="This is easier to read than the adjacent example.">
            <a:extLst>
              <a:ext uri="{FF2B5EF4-FFF2-40B4-BE49-F238E27FC236}">
                <a16:creationId xmlns:a16="http://schemas.microsoft.com/office/drawing/2014/main" id="{BE2A75EB-024E-1956-A572-64A1365325FA}"/>
              </a:ext>
            </a:extLst>
          </p:cNvPr>
          <p:cNvSpPr txBox="1"/>
          <p:nvPr/>
        </p:nvSpPr>
        <p:spPr>
          <a:xfrm>
            <a:off x="1916411" y="7992685"/>
            <a:ext cx="218304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defPPr>
              <a:defRPr lang="en-US"/>
            </a:defPPr>
            <a:lvl1pPr defTabSz="228600">
              <a:defRPr sz="1200" b="0"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dirty="0"/>
              <a:t>This is easier to read than the adjacent example. </a:t>
            </a:r>
          </a:p>
        </p:txBody>
      </p:sp>
    </p:spTree>
    <p:extLst>
      <p:ext uri="{BB962C8B-B14F-4D97-AF65-F5344CB8AC3E}">
        <p14:creationId xmlns:p14="http://schemas.microsoft.com/office/powerpoint/2010/main" val="1458079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61a9ece1995e9a652277699ddaf04ccf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d40df2283b288f1afc883a2942c36226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06667-4A0D-4DC9-AA8B-9A9280112227}">
  <ds:schemaRefs>
    <ds:schemaRef ds:uri="http://schemas.microsoft.com/office/2006/metadata/properties"/>
    <ds:schemaRef ds:uri="http://schemas.microsoft.com/office/infopath/2007/PartnerControls"/>
    <ds:schemaRef ds:uri="dfaeca37-eeda-4c6e-89f8-155f724b42df"/>
    <ds:schemaRef ds:uri="33c41b54-ba4b-4683-ac9c-439d2bf0afe1"/>
  </ds:schemaRefs>
</ds:datastoreItem>
</file>

<file path=customXml/itemProps2.xml><?xml version="1.0" encoding="utf-8"?>
<ds:datastoreItem xmlns:ds="http://schemas.openxmlformats.org/officeDocument/2006/customXml" ds:itemID="{862696D6-6EE5-4371-B10B-B61651810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95677-D95C-4FF6-BFDC-BB624378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298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0417123175</dc:creator>
  <cp:lastModifiedBy>Vanessa Huynh-King</cp:lastModifiedBy>
  <cp:revision>3</cp:revision>
  <dcterms:created xsi:type="dcterms:W3CDTF">2025-09-04T23:03:11Z</dcterms:created>
  <dcterms:modified xsi:type="dcterms:W3CDTF">2025-09-05T03:51:04Z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0x010100E81917829CD6BF4995D2A77A983B60BE</vt:lpwstr>
  </property>
  <property fmtid="{D5CDD505-2E9C-101B-9397-08002B2CF9AE}" pid="3" name="MSIP_Label_84d18e89-5e8a-4ca2-bd48-6453468d8b8c_Enabled">
    <vt:lpwstr>true</vt:lpwstr>
  </property>
  <property fmtid="{D5CDD505-2E9C-101B-9397-08002B2CF9AE}" pid="4" name="MSIP_Label_84d18e89-5e8a-4ca2-bd48-6453468d8b8c_SetDate">
    <vt:lpwstr>2025-09-05T03:51:04Z</vt:lpwstr>
  </property>
  <property fmtid="{D5CDD505-2E9C-101B-9397-08002B2CF9AE}" pid="5" name="MSIP_Label_84d18e89-5e8a-4ca2-bd48-6453468d8b8c_Method">
    <vt:lpwstr>Standard</vt:lpwstr>
  </property>
  <property fmtid="{D5CDD505-2E9C-101B-9397-08002B2CF9AE}" pid="6" name="MSIP_Label_84d18e89-5e8a-4ca2-bd48-6453468d8b8c_Name">
    <vt:lpwstr>OFFICIAL</vt:lpwstr>
  </property>
  <property fmtid="{D5CDD505-2E9C-101B-9397-08002B2CF9AE}" pid="7" name="MSIP_Label_84d18e89-5e8a-4ca2-bd48-6453468d8b8c_SiteId">
    <vt:lpwstr>686372ff-30d4-4fe7-ae86-2cba12b991df</vt:lpwstr>
  </property>
  <property fmtid="{D5CDD505-2E9C-101B-9397-08002B2CF9AE}" pid="8" name="MSIP_Label_84d18e89-5e8a-4ca2-bd48-6453468d8b8c_ActionId">
    <vt:lpwstr>124cc0f8-2b01-4d92-af51-c5807403cd87</vt:lpwstr>
  </property>
  <property fmtid="{D5CDD505-2E9C-101B-9397-08002B2CF9AE}" pid="9" name="MSIP_Label_84d18e89-5e8a-4ca2-bd48-6453468d8b8c_ContentBits">
    <vt:lpwstr>0</vt:lpwstr>
  </property>
  <property fmtid="{D5CDD505-2E9C-101B-9397-08002B2CF9AE}" pid="10" name="MSIP_Label_84d18e89-5e8a-4ca2-bd48-6453468d8b8c_Tag">
    <vt:lpwstr>10, 3, 0, 1</vt:lpwstr>
  </property>
</Properties>
</file>